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32" r:id="rId2"/>
    <p:sldId id="484" r:id="rId3"/>
    <p:sldId id="441" r:id="rId4"/>
    <p:sldId id="489" r:id="rId5"/>
    <p:sldId id="443" r:id="rId6"/>
    <p:sldId id="485" r:id="rId7"/>
    <p:sldId id="503" r:id="rId8"/>
    <p:sldId id="502" r:id="rId9"/>
    <p:sldId id="474" r:id="rId10"/>
    <p:sldId id="483" r:id="rId11"/>
    <p:sldId id="501" r:id="rId12"/>
    <p:sldId id="446" r:id="rId13"/>
    <p:sldId id="490" r:id="rId14"/>
    <p:sldId id="453" r:id="rId15"/>
    <p:sldId id="449" r:id="rId16"/>
    <p:sldId id="458" r:id="rId17"/>
    <p:sldId id="500" r:id="rId18"/>
    <p:sldId id="473" r:id="rId19"/>
    <p:sldId id="467" r:id="rId20"/>
    <p:sldId id="487" r:id="rId21"/>
    <p:sldId id="4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6057" autoAdjust="0"/>
  </p:normalViewPr>
  <p:slideViewPr>
    <p:cSldViewPr>
      <p:cViewPr>
        <p:scale>
          <a:sx n="75" d="100"/>
          <a:sy n="75" d="100"/>
        </p:scale>
        <p:origin x="-266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447800"/>
            <a:ext cx="84582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2021-2022 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ru-RU" dirty="0" smtClean="0"/>
              <a:t>Досрочный период (конец </a:t>
            </a:r>
            <a:r>
              <a:rPr lang="ru-RU" dirty="0"/>
              <a:t>апреля – </a:t>
            </a:r>
            <a:r>
              <a:rPr lang="ru-RU" dirty="0" smtClean="0"/>
              <a:t>середина мая).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Основной </a:t>
            </a:r>
            <a:r>
              <a:rPr lang="ru-RU" dirty="0" smtClean="0"/>
              <a:t>период (конец </a:t>
            </a:r>
            <a:r>
              <a:rPr lang="ru-RU" dirty="0"/>
              <a:t>мая – </a:t>
            </a:r>
            <a:r>
              <a:rPr lang="ru-RU" dirty="0" smtClean="0"/>
              <a:t>конец июня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Дополнительный период (сентябрь 2022 </a:t>
            </a:r>
            <a:r>
              <a:rPr lang="ru-RU" dirty="0"/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34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001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каждого обучающегося выделяется отдельное рабочее место.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714620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7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457200"/>
            <a:ext cx="9001125" cy="13716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 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аудитории месте.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6523"/>
            <a:ext cx="94488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2485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</a:rPr>
              <a:t>При прохождении ГИА-9 наличие неудовлетворительного результата более чем по двум учебным предметам не позволяет выпускнику повторно участвовать в экзаменах по данным учебным предметам в основные сроки. Участие в ГИА возможно не ранее 1 сентября 2022 г.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6442" t="7292" r="8638" b="6250"/>
          <a:stretch>
            <a:fillRect/>
          </a:stretch>
        </p:blipFill>
        <p:spPr bwMode="auto">
          <a:xfrm>
            <a:off x="224927" y="990600"/>
            <a:ext cx="86904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Нормативно-правовое обеспечение: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Федеральный </a:t>
            </a:r>
            <a:r>
              <a:rPr lang="ru-RU" sz="2800" dirty="0"/>
              <a:t>закон </a:t>
            </a:r>
            <a:r>
              <a:rPr lang="ru-RU" sz="2800" i="1" dirty="0"/>
              <a:t>«Об образовании в Российской Федерации</a:t>
            </a:r>
            <a:r>
              <a:rPr lang="ru-RU" sz="2800" dirty="0"/>
              <a:t>» от 29.12.2012 № 273-ФЗ (ст.59)</a:t>
            </a:r>
          </a:p>
          <a:p>
            <a:pPr lvl="0"/>
            <a:r>
              <a:rPr lang="ru-RU" sz="2800" i="1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 smtClean="0"/>
              <a:t>Минпросвещения</a:t>
            </a:r>
            <a:r>
              <a:rPr lang="ru-RU" sz="2800" i="1" dirty="0" smtClean="0"/>
              <a:t> РФ от 07.11.2018 № 189/1513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3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Итоговые 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6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2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210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800" dirty="0"/>
              <a:t>обучающиеся, не имеющие академической задолженности, в том числе за </a:t>
            </a:r>
            <a:r>
              <a:rPr lang="ru-RU" sz="2800" dirty="0">
                <a:solidFill>
                  <a:srgbClr val="FF0000"/>
                </a:solidFill>
              </a:rPr>
              <a:t>итоговое собеседование по русскому языку</a:t>
            </a:r>
            <a:r>
              <a:rPr lang="ru-RU" sz="2800" dirty="0"/>
              <a:t>, и в полном объеме выполнившие учебный план или индивидуальный учебный план (имеющие годовые </a:t>
            </a:r>
            <a:r>
              <a:rPr lang="ru-RU" sz="2800" dirty="0">
                <a:solidFill>
                  <a:srgbClr val="FF0000"/>
                </a:solidFill>
              </a:rPr>
              <a:t>отметки</a:t>
            </a:r>
            <a:r>
              <a:rPr lang="ru-RU" sz="2800" dirty="0"/>
              <a:t> по всем учебным предметам учебного плана за IX класс </a:t>
            </a:r>
            <a:r>
              <a:rPr lang="ru-RU" sz="2800" dirty="0">
                <a:solidFill>
                  <a:srgbClr val="FF0000"/>
                </a:solidFill>
              </a:rPr>
              <a:t>не ниже удовлетворительных</a:t>
            </a:r>
            <a:r>
              <a:rPr lang="ru-RU" sz="2800" dirty="0"/>
              <a:t>).</a:t>
            </a:r>
            <a:br>
              <a:rPr lang="ru-RU" sz="2800" dirty="0"/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протокол педагогического совета о допуске , приказ о допуске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Сроки – вторая среда февраля (9 февраля)</a:t>
            </a:r>
          </a:p>
          <a:p>
            <a:r>
              <a:rPr lang="ru-RU" dirty="0" smtClean="0"/>
              <a:t>Резерв – вторая среда марта и первый понедельник мая (9 марта </a:t>
            </a:r>
            <a:r>
              <a:rPr lang="ru-RU" dirty="0"/>
              <a:t>и </a:t>
            </a:r>
            <a:r>
              <a:rPr lang="ru-RU" dirty="0" smtClean="0"/>
              <a:t>16 мая)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1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r>
              <a:rPr lang="ru-RU" dirty="0" smtClean="0"/>
              <a:t>Оценивается по системе «зачет»/ «незачет»</a:t>
            </a:r>
          </a:p>
          <a:p>
            <a:endParaRPr lang="ru-RU" dirty="0" smtClean="0"/>
          </a:p>
          <a:p>
            <a:r>
              <a:rPr lang="ru-RU" dirty="0" smtClean="0"/>
              <a:t>Наличие результата </a:t>
            </a:r>
            <a:r>
              <a:rPr lang="ru-RU" dirty="0" smtClean="0">
                <a:solidFill>
                  <a:srgbClr val="FF0000"/>
                </a:solidFill>
              </a:rPr>
              <a:t>«зачет» </a:t>
            </a:r>
            <a:r>
              <a:rPr lang="ru-RU" dirty="0" smtClean="0"/>
              <a:t>за итоговое собеседование является одним из условий допуска к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2021/2022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 smtClean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 smtClean="0">
                  <a:solidFill>
                    <a:srgbClr val="C00000"/>
                  </a:solidFill>
                  <a:latin typeface="Cambria" pitchFamily="18" charset="0"/>
                </a:rPr>
                <a:t>учебным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Выбранные обучающимся учебные предметы указываются в заявлении, которое он подал в образовательную организацию до 1 марта 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432</Words>
  <Application>Microsoft Office PowerPoint</Application>
  <PresentationFormat>Экран (4:3)</PresentationFormat>
  <Paragraphs>63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2021-2022 году     </vt:lpstr>
      <vt:lpstr>Нормативно-правовое обеспечение: </vt:lpstr>
      <vt:lpstr>Слайд 3</vt:lpstr>
      <vt:lpstr>Слайд 4</vt:lpstr>
      <vt:lpstr>Допуск к ГИА</vt:lpstr>
      <vt:lpstr>Итоговое собеседование</vt:lpstr>
      <vt:lpstr>Слайд 7</vt:lpstr>
      <vt:lpstr>Порядок проведения ГИА-9</vt:lpstr>
      <vt:lpstr>Слайд 9</vt:lpstr>
      <vt:lpstr>Сроки ОГЭ</vt:lpstr>
      <vt:lpstr>Слайд 11</vt:lpstr>
      <vt:lpstr>Проведение ГИА</vt:lpstr>
      <vt:lpstr>Слайд 13</vt:lpstr>
      <vt:lpstr>Во время экзамена на рабочем столе обучающегося, помимо экзаменационных материалов, находятся:</vt:lpstr>
      <vt:lpstr>Проведение ГИА</vt:lpstr>
      <vt:lpstr>Удаление с экзамена</vt:lpstr>
      <vt:lpstr>Минимальные баллы ОГЭ</vt:lpstr>
      <vt:lpstr>Слайд 18</vt:lpstr>
      <vt:lpstr>Информационное сопровождение</vt:lpstr>
      <vt:lpstr>Слайд 20</vt:lpstr>
      <vt:lpstr>Итоговые отметки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методкабинет</cp:lastModifiedBy>
  <cp:revision>528</cp:revision>
  <cp:lastPrinted>1601-01-01T00:00:00Z</cp:lastPrinted>
  <dcterms:created xsi:type="dcterms:W3CDTF">1601-01-01T00:00:00Z</dcterms:created>
  <dcterms:modified xsi:type="dcterms:W3CDTF">2022-01-12T08:02:50Z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